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00" y="6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6E921-E640-4E47-AF4B-6517AA831AF1}" type="datetimeFigureOut">
              <a:rPr lang="en-US" smtClean="0"/>
              <a:t>10/16/2014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D50867-2E0D-407D-B804-52EC50046326}" type="slidenum">
              <a:rPr lang="en-US" smtClean="0"/>
              <a:t>‹#›</a:t>
            </a:fld>
            <a:endParaRPr lang="en-US" dirty="0"/>
          </a:p>
        </p:txBody>
      </p:sp>
    </p:spTree>
    <p:extLst>
      <p:ext uri="{BB962C8B-B14F-4D97-AF65-F5344CB8AC3E}">
        <p14:creationId xmlns:p14="http://schemas.microsoft.com/office/powerpoint/2010/main" val="298336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needs to be filled out on form.  Separate</a:t>
            </a:r>
            <a:r>
              <a:rPr lang="en-US" baseline="0" dirty="0" smtClean="0"/>
              <a:t> form for relative.</a:t>
            </a:r>
            <a:endParaRPr lang="en-US" dirty="0"/>
          </a:p>
        </p:txBody>
      </p:sp>
      <p:sp>
        <p:nvSpPr>
          <p:cNvPr id="4" name="Slide Number Placeholder 3"/>
          <p:cNvSpPr>
            <a:spLocks noGrp="1"/>
          </p:cNvSpPr>
          <p:nvPr>
            <p:ph type="sldNum" sz="quarter" idx="10"/>
          </p:nvPr>
        </p:nvSpPr>
        <p:spPr/>
        <p:txBody>
          <a:bodyPr/>
          <a:lstStyle/>
          <a:p>
            <a:fld id="{B5D50867-2E0D-407D-B804-52EC50046326}" type="slidenum">
              <a:rPr lang="en-US" smtClean="0"/>
              <a:t>5</a:t>
            </a:fld>
            <a:endParaRPr lang="en-US" dirty="0"/>
          </a:p>
        </p:txBody>
      </p:sp>
    </p:spTree>
    <p:extLst>
      <p:ext uri="{BB962C8B-B14F-4D97-AF65-F5344CB8AC3E}">
        <p14:creationId xmlns:p14="http://schemas.microsoft.com/office/powerpoint/2010/main" val="425271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0867-2E0D-407D-B804-52EC50046326}" type="slidenum">
              <a:rPr lang="en-US" smtClean="0"/>
              <a:t>7</a:t>
            </a:fld>
            <a:endParaRPr lang="en-US" dirty="0"/>
          </a:p>
        </p:txBody>
      </p:sp>
    </p:spTree>
    <p:extLst>
      <p:ext uri="{BB962C8B-B14F-4D97-AF65-F5344CB8AC3E}">
        <p14:creationId xmlns:p14="http://schemas.microsoft.com/office/powerpoint/2010/main" val="2619970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corporation</a:t>
            </a:r>
            <a:r>
              <a:rPr lang="en-US" baseline="0" dirty="0" smtClean="0"/>
              <a:t> or LLC cannot receive a relative homestead</a:t>
            </a:r>
            <a:endParaRPr lang="en-US" dirty="0"/>
          </a:p>
        </p:txBody>
      </p:sp>
      <p:sp>
        <p:nvSpPr>
          <p:cNvPr id="4" name="Slide Number Placeholder 3"/>
          <p:cNvSpPr>
            <a:spLocks noGrp="1"/>
          </p:cNvSpPr>
          <p:nvPr>
            <p:ph type="sldNum" sz="quarter" idx="10"/>
          </p:nvPr>
        </p:nvSpPr>
        <p:spPr/>
        <p:txBody>
          <a:bodyPr/>
          <a:lstStyle/>
          <a:p>
            <a:fld id="{B5D50867-2E0D-407D-B804-52EC50046326}" type="slidenum">
              <a:rPr lang="en-US" smtClean="0"/>
              <a:t>11</a:t>
            </a:fld>
            <a:endParaRPr lang="en-US" dirty="0"/>
          </a:p>
        </p:txBody>
      </p:sp>
    </p:spTree>
    <p:extLst>
      <p:ext uri="{BB962C8B-B14F-4D97-AF65-F5344CB8AC3E}">
        <p14:creationId xmlns:p14="http://schemas.microsoft.com/office/powerpoint/2010/main" val="259621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Cannot</a:t>
            </a:r>
            <a:r>
              <a:rPr lang="en-US" baseline="0" dirty="0" smtClean="0"/>
              <a:t> abate – if miss deadline than has to wait till the next year</a:t>
            </a:r>
            <a:endParaRPr lang="en-US" dirty="0"/>
          </a:p>
        </p:txBody>
      </p:sp>
      <p:sp>
        <p:nvSpPr>
          <p:cNvPr id="4" name="Slide Number Placeholder 3"/>
          <p:cNvSpPr>
            <a:spLocks noGrp="1"/>
          </p:cNvSpPr>
          <p:nvPr>
            <p:ph type="sldNum" sz="quarter" idx="10"/>
          </p:nvPr>
        </p:nvSpPr>
        <p:spPr/>
        <p:txBody>
          <a:bodyPr/>
          <a:lstStyle/>
          <a:p>
            <a:fld id="{B5D50867-2E0D-407D-B804-52EC50046326}" type="slidenum">
              <a:rPr lang="en-US" smtClean="0"/>
              <a:t>18</a:t>
            </a:fld>
            <a:endParaRPr lang="en-US" dirty="0"/>
          </a:p>
        </p:txBody>
      </p:sp>
    </p:spTree>
    <p:extLst>
      <p:ext uri="{BB962C8B-B14F-4D97-AF65-F5344CB8AC3E}">
        <p14:creationId xmlns:p14="http://schemas.microsoft.com/office/powerpoint/2010/main" val="206501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50867-2E0D-407D-B804-52EC50046326}" type="slidenum">
              <a:rPr lang="en-US" smtClean="0"/>
              <a:t>19</a:t>
            </a:fld>
            <a:endParaRPr lang="en-US" dirty="0"/>
          </a:p>
        </p:txBody>
      </p:sp>
    </p:spTree>
    <p:extLst>
      <p:ext uri="{BB962C8B-B14F-4D97-AF65-F5344CB8AC3E}">
        <p14:creationId xmlns:p14="http://schemas.microsoft.com/office/powerpoint/2010/main" val="252365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A4EF7A-2B2E-4F3B-884C-2FC09C305F60}"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73290-25E8-4420-B8DE-082E7CE78DC0}" type="slidenum">
              <a:rPr lang="en-US" smtClean="0"/>
              <a:t>‹#›</a:t>
            </a:fld>
            <a:endParaRPr lang="en-US" dirty="0"/>
          </a:p>
        </p:txBody>
      </p:sp>
    </p:spTree>
    <p:extLst>
      <p:ext uri="{BB962C8B-B14F-4D97-AF65-F5344CB8AC3E}">
        <p14:creationId xmlns:p14="http://schemas.microsoft.com/office/powerpoint/2010/main" val="274371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4EF7A-2B2E-4F3B-884C-2FC09C305F60}"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73290-25E8-4420-B8DE-082E7CE78DC0}" type="slidenum">
              <a:rPr lang="en-US" smtClean="0"/>
              <a:t>‹#›</a:t>
            </a:fld>
            <a:endParaRPr lang="en-US" dirty="0"/>
          </a:p>
        </p:txBody>
      </p:sp>
    </p:spTree>
    <p:extLst>
      <p:ext uri="{BB962C8B-B14F-4D97-AF65-F5344CB8AC3E}">
        <p14:creationId xmlns:p14="http://schemas.microsoft.com/office/powerpoint/2010/main" val="305069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4EF7A-2B2E-4F3B-884C-2FC09C305F60}"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73290-25E8-4420-B8DE-082E7CE78DC0}" type="slidenum">
              <a:rPr lang="en-US" smtClean="0"/>
              <a:t>‹#›</a:t>
            </a:fld>
            <a:endParaRPr lang="en-US" dirty="0"/>
          </a:p>
        </p:txBody>
      </p:sp>
    </p:spTree>
    <p:extLst>
      <p:ext uri="{BB962C8B-B14F-4D97-AF65-F5344CB8AC3E}">
        <p14:creationId xmlns:p14="http://schemas.microsoft.com/office/powerpoint/2010/main" val="214554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4EF7A-2B2E-4F3B-884C-2FC09C305F60}"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73290-25E8-4420-B8DE-082E7CE78DC0}" type="slidenum">
              <a:rPr lang="en-US" smtClean="0"/>
              <a:t>‹#›</a:t>
            </a:fld>
            <a:endParaRPr lang="en-US" dirty="0"/>
          </a:p>
        </p:txBody>
      </p:sp>
    </p:spTree>
    <p:extLst>
      <p:ext uri="{BB962C8B-B14F-4D97-AF65-F5344CB8AC3E}">
        <p14:creationId xmlns:p14="http://schemas.microsoft.com/office/powerpoint/2010/main" val="412914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4EF7A-2B2E-4F3B-884C-2FC09C305F60}"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73290-25E8-4420-B8DE-082E7CE78DC0}" type="slidenum">
              <a:rPr lang="en-US" smtClean="0"/>
              <a:t>‹#›</a:t>
            </a:fld>
            <a:endParaRPr lang="en-US" dirty="0"/>
          </a:p>
        </p:txBody>
      </p:sp>
    </p:spTree>
    <p:extLst>
      <p:ext uri="{BB962C8B-B14F-4D97-AF65-F5344CB8AC3E}">
        <p14:creationId xmlns:p14="http://schemas.microsoft.com/office/powerpoint/2010/main" val="235378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A4EF7A-2B2E-4F3B-884C-2FC09C305F60}" type="datetimeFigureOut">
              <a:rPr lang="en-US" smtClean="0"/>
              <a:t>10/16/2014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73290-25E8-4420-B8DE-082E7CE78DC0}" type="slidenum">
              <a:rPr lang="en-US" smtClean="0"/>
              <a:t>‹#›</a:t>
            </a:fld>
            <a:endParaRPr lang="en-US" dirty="0"/>
          </a:p>
        </p:txBody>
      </p:sp>
    </p:spTree>
    <p:extLst>
      <p:ext uri="{BB962C8B-B14F-4D97-AF65-F5344CB8AC3E}">
        <p14:creationId xmlns:p14="http://schemas.microsoft.com/office/powerpoint/2010/main" val="38676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A4EF7A-2B2E-4F3B-884C-2FC09C305F60}" type="datetimeFigureOut">
              <a:rPr lang="en-US" smtClean="0"/>
              <a:t>10/16/2014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473290-25E8-4420-B8DE-082E7CE78DC0}" type="slidenum">
              <a:rPr lang="en-US" smtClean="0"/>
              <a:t>‹#›</a:t>
            </a:fld>
            <a:endParaRPr lang="en-US" dirty="0"/>
          </a:p>
        </p:txBody>
      </p:sp>
    </p:spTree>
    <p:extLst>
      <p:ext uri="{BB962C8B-B14F-4D97-AF65-F5344CB8AC3E}">
        <p14:creationId xmlns:p14="http://schemas.microsoft.com/office/powerpoint/2010/main" val="84030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A4EF7A-2B2E-4F3B-884C-2FC09C305F60}" type="datetimeFigureOut">
              <a:rPr lang="en-US" smtClean="0"/>
              <a:t>10/16/2014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473290-25E8-4420-B8DE-082E7CE78DC0}" type="slidenum">
              <a:rPr lang="en-US" smtClean="0"/>
              <a:t>‹#›</a:t>
            </a:fld>
            <a:endParaRPr lang="en-US" dirty="0"/>
          </a:p>
        </p:txBody>
      </p:sp>
    </p:spTree>
    <p:extLst>
      <p:ext uri="{BB962C8B-B14F-4D97-AF65-F5344CB8AC3E}">
        <p14:creationId xmlns:p14="http://schemas.microsoft.com/office/powerpoint/2010/main" val="8626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4EF7A-2B2E-4F3B-884C-2FC09C305F60}" type="datetimeFigureOut">
              <a:rPr lang="en-US" smtClean="0"/>
              <a:t>10/16/2014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473290-25E8-4420-B8DE-082E7CE78DC0}" type="slidenum">
              <a:rPr lang="en-US" smtClean="0"/>
              <a:t>‹#›</a:t>
            </a:fld>
            <a:endParaRPr lang="en-US" dirty="0"/>
          </a:p>
        </p:txBody>
      </p:sp>
    </p:spTree>
    <p:extLst>
      <p:ext uri="{BB962C8B-B14F-4D97-AF65-F5344CB8AC3E}">
        <p14:creationId xmlns:p14="http://schemas.microsoft.com/office/powerpoint/2010/main" val="199861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4EF7A-2B2E-4F3B-884C-2FC09C305F60}" type="datetimeFigureOut">
              <a:rPr lang="en-US" smtClean="0"/>
              <a:t>10/16/2014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73290-25E8-4420-B8DE-082E7CE78DC0}" type="slidenum">
              <a:rPr lang="en-US" smtClean="0"/>
              <a:t>‹#›</a:t>
            </a:fld>
            <a:endParaRPr lang="en-US" dirty="0"/>
          </a:p>
        </p:txBody>
      </p:sp>
    </p:spTree>
    <p:extLst>
      <p:ext uri="{BB962C8B-B14F-4D97-AF65-F5344CB8AC3E}">
        <p14:creationId xmlns:p14="http://schemas.microsoft.com/office/powerpoint/2010/main" val="908798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4EF7A-2B2E-4F3B-884C-2FC09C305F60}" type="datetimeFigureOut">
              <a:rPr lang="en-US" smtClean="0"/>
              <a:t>10/16/2014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73290-25E8-4420-B8DE-082E7CE78DC0}" type="slidenum">
              <a:rPr lang="en-US" smtClean="0"/>
              <a:t>‹#›</a:t>
            </a:fld>
            <a:endParaRPr lang="en-US" dirty="0"/>
          </a:p>
        </p:txBody>
      </p:sp>
    </p:spTree>
    <p:extLst>
      <p:ext uri="{BB962C8B-B14F-4D97-AF65-F5344CB8AC3E}">
        <p14:creationId xmlns:p14="http://schemas.microsoft.com/office/powerpoint/2010/main" val="77606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4EF7A-2B2E-4F3B-884C-2FC09C305F60}" type="datetimeFigureOut">
              <a:rPr lang="en-US" smtClean="0"/>
              <a:t>10/16/2014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73290-25E8-4420-B8DE-082E7CE78DC0}" type="slidenum">
              <a:rPr lang="en-US" smtClean="0"/>
              <a:t>‹#›</a:t>
            </a:fld>
            <a:endParaRPr lang="en-US" dirty="0"/>
          </a:p>
        </p:txBody>
      </p:sp>
    </p:spTree>
    <p:extLst>
      <p:ext uri="{BB962C8B-B14F-4D97-AF65-F5344CB8AC3E}">
        <p14:creationId xmlns:p14="http://schemas.microsoft.com/office/powerpoint/2010/main" val="1539328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066800"/>
          </a:xfrm>
        </p:spPr>
        <p:txBody>
          <a:bodyPr/>
          <a:lstStyle/>
          <a:p>
            <a:r>
              <a:rPr lang="en-US" dirty="0" smtClean="0"/>
              <a:t>Agricultural Homesteads </a:t>
            </a:r>
            <a:endParaRPr lang="en-US" dirty="0"/>
          </a:p>
        </p:txBody>
      </p:sp>
      <p:sp>
        <p:nvSpPr>
          <p:cNvPr id="3" name="Subtitle 2"/>
          <p:cNvSpPr>
            <a:spLocks noGrp="1"/>
          </p:cNvSpPr>
          <p:nvPr>
            <p:ph type="subTitle" idx="1"/>
          </p:nvPr>
        </p:nvSpPr>
        <p:spPr>
          <a:xfrm>
            <a:off x="1371600" y="3276600"/>
            <a:ext cx="6400800" cy="838200"/>
          </a:xfrm>
        </p:spPr>
        <p:txBody>
          <a:bodyPr>
            <a:normAutofit fontScale="85000" lnSpcReduction="20000"/>
          </a:bodyPr>
          <a:lstStyle/>
          <a:p>
            <a:r>
              <a:rPr lang="en-US" dirty="0" smtClean="0"/>
              <a:t>A basic overview</a:t>
            </a:r>
          </a:p>
          <a:p>
            <a:r>
              <a:rPr lang="en-US" dirty="0" smtClean="0"/>
              <a:t>MAAO 2014 Summer Seminars</a:t>
            </a:r>
            <a:endParaRPr lang="en-US" dirty="0"/>
          </a:p>
        </p:txBody>
      </p:sp>
      <p:pic>
        <p:nvPicPr>
          <p:cNvPr id="1026" name="Picture 2" descr="C:\Users\sschulz\AppData\Local\Microsoft\Windows\Temporary Internet Files\Content.IE5\UHY9ES5P\MP90043101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00819"/>
            <a:ext cx="2057400" cy="2346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schulz\AppData\Local\Microsoft\Windows\Temporary Internet Files\Content.IE5\3U22YMPW\MC90035703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4788" y="758825"/>
            <a:ext cx="1812925" cy="1398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schulz\AppData\Local\Microsoft\Windows\Temporary Internet Files\Content.IE5\WLKPCFE1\MC90035703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175" y="4468813"/>
            <a:ext cx="1830388" cy="18303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schulz\AppData\Local\Microsoft\Windows\Temporary Internet Files\Content.IE5\3U22YMPW\MP90017865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4249738"/>
            <a:ext cx="32988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470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lstStyle/>
          <a:p>
            <a:r>
              <a:rPr lang="en-US" dirty="0" smtClean="0"/>
              <a:t>Relative Agricultural Homestead</a:t>
            </a:r>
            <a:endParaRPr lang="en-US" dirty="0"/>
          </a:p>
        </p:txBody>
      </p:sp>
      <p:sp>
        <p:nvSpPr>
          <p:cNvPr id="5" name="Content Placeholder 4"/>
          <p:cNvSpPr>
            <a:spLocks noGrp="1"/>
          </p:cNvSpPr>
          <p:nvPr>
            <p:ph idx="1"/>
          </p:nvPr>
        </p:nvSpPr>
        <p:spPr>
          <a:xfrm>
            <a:off x="381000" y="1524000"/>
            <a:ext cx="8229600" cy="4983163"/>
          </a:xfrm>
        </p:spPr>
        <p:txBody>
          <a:bodyPr/>
          <a:lstStyle/>
          <a:p>
            <a:r>
              <a:rPr lang="en-US" dirty="0" smtClean="0"/>
              <a:t>Owner must be a Minnesota Resident</a:t>
            </a:r>
          </a:p>
          <a:p>
            <a:r>
              <a:rPr lang="en-US" dirty="0" smtClean="0"/>
              <a:t>Only son, daughter, brother, sister, grandson, granddaughter, father, or mother of the owner or the spouse</a:t>
            </a:r>
          </a:p>
          <a:p>
            <a:r>
              <a:rPr lang="en-US" dirty="0" smtClean="0"/>
              <a:t>Neither the owner or the spouse receives another agricultural homestead in Minnesota</a:t>
            </a:r>
          </a:p>
          <a:p>
            <a:r>
              <a:rPr lang="en-US" dirty="0" smtClean="0"/>
              <a:t>Owner is limited to only one agricultural relative homestead</a:t>
            </a:r>
          </a:p>
          <a:p>
            <a:pPr marL="0" indent="0">
              <a:buNone/>
            </a:pPr>
            <a:endParaRPr lang="en-US" dirty="0" smtClean="0"/>
          </a:p>
        </p:txBody>
      </p:sp>
    </p:spTree>
    <p:extLst>
      <p:ext uri="{BB962C8B-B14F-4D97-AF65-F5344CB8AC3E}">
        <p14:creationId xmlns:p14="http://schemas.microsoft.com/office/powerpoint/2010/main" val="3445351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257800"/>
          </a:xfrm>
        </p:spPr>
        <p:txBody>
          <a:bodyPr>
            <a:normAutofit/>
          </a:bodyPr>
          <a:lstStyle/>
          <a:p>
            <a:r>
              <a:rPr lang="en-US" dirty="0" smtClean="0"/>
              <a:t>Agricultural relative homesteads extends the homestead benefits to all land under the owner’s name.  </a:t>
            </a:r>
          </a:p>
          <a:p>
            <a:r>
              <a:rPr lang="en-US" dirty="0" smtClean="0"/>
              <a:t>If grandparents, aunts, uncles, nieces or nephews of the owner or spouse occupy the residence can receive relative homestead on the house/garage and one acre but not the land – here the owner does not need to be a Minnesota resident</a:t>
            </a:r>
          </a:p>
          <a:p>
            <a:endParaRPr lang="en-US" dirty="0"/>
          </a:p>
        </p:txBody>
      </p:sp>
    </p:spTree>
    <p:extLst>
      <p:ext uri="{BB962C8B-B14F-4D97-AF65-F5344CB8AC3E}">
        <p14:creationId xmlns:p14="http://schemas.microsoft.com/office/powerpoint/2010/main" val="3282754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History of Special Ag Homesteads</a:t>
            </a:r>
            <a:endParaRPr lang="en-US" dirty="0"/>
          </a:p>
        </p:txBody>
      </p:sp>
      <p:sp>
        <p:nvSpPr>
          <p:cNvPr id="8" name="Subtitle 7"/>
          <p:cNvSpPr>
            <a:spLocks noGrp="1"/>
          </p:cNvSpPr>
          <p:nvPr>
            <p:ph idx="1"/>
          </p:nvPr>
        </p:nvSpPr>
        <p:spPr/>
        <p:txBody>
          <a:bodyPr>
            <a:normAutofit lnSpcReduction="10000"/>
          </a:bodyPr>
          <a:lstStyle/>
          <a:p>
            <a:pPr algn="l"/>
            <a:r>
              <a:rPr lang="en-US" dirty="0" smtClean="0"/>
              <a:t>1998 – Southwest Minnesota was hit with an outbreak of tornadoes</a:t>
            </a:r>
          </a:p>
          <a:p>
            <a:pPr algn="l"/>
            <a:r>
              <a:rPr lang="en-US" dirty="0" smtClean="0"/>
              <a:t>7 counties were included in the law that allowed people to retain the agricultural homestead on farms that building site was abandoned due to the tornadoes as long as the owner lived with 50 miles.</a:t>
            </a:r>
          </a:p>
          <a:p>
            <a:pPr algn="l"/>
            <a:r>
              <a:rPr lang="en-US" dirty="0" smtClean="0"/>
              <a:t>1999 – law was changed to include the whole state</a:t>
            </a:r>
            <a:endParaRPr lang="en-US" dirty="0"/>
          </a:p>
        </p:txBody>
      </p:sp>
    </p:spTree>
    <p:extLst>
      <p:ext uri="{BB962C8B-B14F-4D97-AF65-F5344CB8AC3E}">
        <p14:creationId xmlns:p14="http://schemas.microsoft.com/office/powerpoint/2010/main" val="1396575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Agricultural Homestead</a:t>
            </a:r>
            <a:endParaRPr lang="en-US" dirty="0"/>
          </a:p>
        </p:txBody>
      </p:sp>
      <p:sp>
        <p:nvSpPr>
          <p:cNvPr id="3" name="Content Placeholder 2"/>
          <p:cNvSpPr>
            <a:spLocks noGrp="1"/>
          </p:cNvSpPr>
          <p:nvPr>
            <p:ph idx="1"/>
          </p:nvPr>
        </p:nvSpPr>
        <p:spPr/>
        <p:txBody>
          <a:bodyPr>
            <a:normAutofit fontScale="92500"/>
          </a:bodyPr>
          <a:lstStyle/>
          <a:p>
            <a:r>
              <a:rPr lang="en-US" dirty="0" smtClean="0"/>
              <a:t>The owner of the farm land no longer occupies the resident but still participates in the day to day responsibility of the farming operation</a:t>
            </a:r>
          </a:p>
          <a:p>
            <a:pPr lvl="1"/>
            <a:r>
              <a:rPr lang="en-US" dirty="0" smtClean="0"/>
              <a:t>Owner must live within four townships or cities</a:t>
            </a:r>
          </a:p>
          <a:p>
            <a:pPr lvl="1"/>
            <a:r>
              <a:rPr lang="en-US" dirty="0" smtClean="0"/>
              <a:t>Owner must actively farm the land</a:t>
            </a:r>
          </a:p>
          <a:p>
            <a:pPr lvl="1"/>
            <a:r>
              <a:rPr lang="en-US" dirty="0" smtClean="0"/>
              <a:t>Owner must be a Minnesota resident</a:t>
            </a:r>
          </a:p>
          <a:p>
            <a:pPr lvl="1"/>
            <a:r>
              <a:rPr lang="en-US" dirty="0" smtClean="0"/>
              <a:t>Owner nor their spouse claim another agricultural homestead</a:t>
            </a:r>
          </a:p>
          <a:p>
            <a:pPr lvl="1"/>
            <a:r>
              <a:rPr lang="en-US" dirty="0" smtClean="0"/>
              <a:t>Farm consists of at least 40 contiguous acres</a:t>
            </a:r>
          </a:p>
          <a:p>
            <a:endParaRPr lang="en-US" dirty="0"/>
          </a:p>
        </p:txBody>
      </p:sp>
    </p:spTree>
    <p:extLst>
      <p:ext uri="{BB962C8B-B14F-4D97-AF65-F5344CB8AC3E}">
        <p14:creationId xmlns:p14="http://schemas.microsoft.com/office/powerpoint/2010/main" val="891489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Special Agricultural Homestead</a:t>
            </a:r>
            <a:endParaRPr lang="en-US" dirty="0"/>
          </a:p>
        </p:txBody>
      </p:sp>
      <p:sp>
        <p:nvSpPr>
          <p:cNvPr id="8" name="Content Placeholder 7"/>
          <p:cNvSpPr>
            <a:spLocks noGrp="1"/>
          </p:cNvSpPr>
          <p:nvPr>
            <p:ph idx="1"/>
          </p:nvPr>
        </p:nvSpPr>
        <p:spPr/>
        <p:txBody>
          <a:bodyPr/>
          <a:lstStyle/>
          <a:p>
            <a:r>
              <a:rPr lang="en-US" dirty="0" smtClean="0"/>
              <a:t>2000 – law was expanded </a:t>
            </a:r>
          </a:p>
          <a:p>
            <a:pPr lvl="1"/>
            <a:r>
              <a:rPr lang="en-US" dirty="0" smtClean="0"/>
              <a:t>Son or daughter of the owner</a:t>
            </a:r>
          </a:p>
          <a:p>
            <a:pPr lvl="1"/>
            <a:r>
              <a:rPr lang="en-US" dirty="0" smtClean="0"/>
              <a:t>It also allowed ownership by an authorized entity to receive homestead if a member of the entity farmed the land</a:t>
            </a:r>
          </a:p>
          <a:p>
            <a:pPr marL="457200" lvl="1" indent="0">
              <a:buNone/>
            </a:pPr>
            <a:endParaRPr lang="en-US" dirty="0" smtClean="0"/>
          </a:p>
          <a:p>
            <a:pPr marL="457200" lvl="1" indent="0">
              <a:buNone/>
            </a:pPr>
            <a:endParaRPr lang="en-US" dirty="0" smtClean="0"/>
          </a:p>
          <a:p>
            <a:pPr lvl="1"/>
            <a:endParaRPr lang="en-US" dirty="0"/>
          </a:p>
        </p:txBody>
      </p:sp>
      <p:pic>
        <p:nvPicPr>
          <p:cNvPr id="6149" name="Picture 5" descr="C:\Users\sschulz\AppData\Local\Microsoft\Windows\Temporary Internet Files\Content.IE5\ZRQNRERK\MP9004423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86200"/>
            <a:ext cx="4953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82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Agricultural Homestead</a:t>
            </a:r>
            <a:endParaRPr lang="en-US" dirty="0"/>
          </a:p>
        </p:txBody>
      </p:sp>
      <p:sp>
        <p:nvSpPr>
          <p:cNvPr id="3" name="Content Placeholder 2"/>
          <p:cNvSpPr>
            <a:spLocks noGrp="1"/>
          </p:cNvSpPr>
          <p:nvPr>
            <p:ph idx="1"/>
          </p:nvPr>
        </p:nvSpPr>
        <p:spPr/>
        <p:txBody>
          <a:bodyPr/>
          <a:lstStyle/>
          <a:p>
            <a:r>
              <a:rPr lang="en-US" dirty="0" smtClean="0"/>
              <a:t>2001 – law was expanded again</a:t>
            </a:r>
          </a:p>
          <a:p>
            <a:pPr lvl="1"/>
            <a:r>
              <a:rPr lang="en-US" dirty="0" smtClean="0"/>
              <a:t>Son or daughter of the owner to farm on the owners behalf or for the authorized entity</a:t>
            </a:r>
          </a:p>
          <a:p>
            <a:pPr lvl="1"/>
            <a:r>
              <a:rPr lang="en-US" dirty="0" smtClean="0"/>
              <a:t>It allowed for the extension of the four townships or cities if the owner’s job required they live further away and the employer provided housing</a:t>
            </a:r>
          </a:p>
          <a:p>
            <a:pPr lvl="1"/>
            <a:r>
              <a:rPr lang="en-US" dirty="0" smtClean="0"/>
              <a:t>Now includes property in a trust</a:t>
            </a:r>
          </a:p>
          <a:p>
            <a:pPr lvl="1"/>
            <a:r>
              <a:rPr lang="en-US" dirty="0" smtClean="0"/>
              <a:t>It now allows authorized entity to lease land from a member of the entity</a:t>
            </a:r>
          </a:p>
          <a:p>
            <a:pPr marL="457200" lvl="1" indent="0">
              <a:buNone/>
            </a:pPr>
            <a:endParaRPr lang="en-US" dirty="0" smtClean="0"/>
          </a:p>
          <a:p>
            <a:pPr marL="457200" lvl="1" indent="0">
              <a:buNone/>
            </a:pPr>
            <a:endParaRPr lang="en-US" dirty="0" smtClean="0"/>
          </a:p>
          <a:p>
            <a:pPr lvl="1"/>
            <a:endParaRPr lang="en-US" dirty="0" smtClean="0"/>
          </a:p>
          <a:p>
            <a:endParaRPr lang="en-US" dirty="0"/>
          </a:p>
        </p:txBody>
      </p:sp>
    </p:spTree>
    <p:extLst>
      <p:ext uri="{BB962C8B-B14F-4D97-AF65-F5344CB8AC3E}">
        <p14:creationId xmlns:p14="http://schemas.microsoft.com/office/powerpoint/2010/main" val="984340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Agricultural Homestead</a:t>
            </a:r>
            <a:endParaRPr lang="en-US" dirty="0"/>
          </a:p>
        </p:txBody>
      </p:sp>
      <p:sp>
        <p:nvSpPr>
          <p:cNvPr id="3" name="Content Placeholder 2"/>
          <p:cNvSpPr>
            <a:spLocks noGrp="1"/>
          </p:cNvSpPr>
          <p:nvPr>
            <p:ph idx="1"/>
          </p:nvPr>
        </p:nvSpPr>
        <p:spPr/>
        <p:txBody>
          <a:bodyPr>
            <a:normAutofit lnSpcReduction="10000"/>
          </a:bodyPr>
          <a:lstStyle/>
          <a:p>
            <a:r>
              <a:rPr lang="en-US" dirty="0" smtClean="0"/>
              <a:t>2005 – law changed again</a:t>
            </a:r>
          </a:p>
          <a:p>
            <a:pPr lvl="1"/>
            <a:r>
              <a:rPr lang="en-US" dirty="0" smtClean="0"/>
              <a:t>Expands relative to grandchild of the owner or of the trusts</a:t>
            </a:r>
            <a:endParaRPr lang="en-US" dirty="0"/>
          </a:p>
          <a:p>
            <a:r>
              <a:rPr lang="en-US" dirty="0" smtClean="0"/>
              <a:t>2008</a:t>
            </a:r>
          </a:p>
          <a:p>
            <a:pPr lvl="1"/>
            <a:r>
              <a:rPr lang="en-US" dirty="0" smtClean="0"/>
              <a:t>Expands relative to include brother and sisters</a:t>
            </a:r>
          </a:p>
          <a:p>
            <a:pPr lvl="1"/>
            <a:endParaRPr lang="en-US" dirty="0"/>
          </a:p>
          <a:p>
            <a:pPr lvl="1"/>
            <a:r>
              <a:rPr lang="en-US" dirty="0" smtClean="0"/>
              <a:t>Except in a trust, entity owned property </a:t>
            </a:r>
          </a:p>
          <a:p>
            <a:pPr marL="457200" lvl="1" indent="0">
              <a:buNone/>
            </a:pPr>
            <a:r>
              <a:rPr lang="en-US" dirty="0" smtClean="0"/>
              <a:t>cannot received an agricultural relative </a:t>
            </a:r>
          </a:p>
          <a:p>
            <a:pPr marL="457200" lvl="1" indent="0">
              <a:buNone/>
            </a:pPr>
            <a:r>
              <a:rPr lang="en-US" dirty="0" smtClean="0"/>
              <a:t>homestead </a:t>
            </a:r>
          </a:p>
          <a:p>
            <a:pPr marL="457200" lvl="1" indent="0">
              <a:buNone/>
            </a:pPr>
            <a:endParaRPr lang="en-US" dirty="0"/>
          </a:p>
        </p:txBody>
      </p:sp>
      <p:pic>
        <p:nvPicPr>
          <p:cNvPr id="7170" name="Picture 2" descr="C:\Program Files (x86)\Microsoft Office\MEDIA\CAGCAT10\j029718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029200"/>
            <a:ext cx="1809750"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78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Agricultural Homestead</a:t>
            </a:r>
            <a:endParaRPr lang="en-US" dirty="0"/>
          </a:p>
        </p:txBody>
      </p:sp>
      <p:sp>
        <p:nvSpPr>
          <p:cNvPr id="3" name="Content Placeholder 2"/>
          <p:cNvSpPr>
            <a:spLocks noGrp="1"/>
          </p:cNvSpPr>
          <p:nvPr>
            <p:ph idx="1"/>
          </p:nvPr>
        </p:nvSpPr>
        <p:spPr/>
        <p:txBody>
          <a:bodyPr/>
          <a:lstStyle/>
          <a:p>
            <a:r>
              <a:rPr lang="en-US" dirty="0" smtClean="0"/>
              <a:t>Over 50% Rule</a:t>
            </a:r>
          </a:p>
          <a:p>
            <a:pPr lvl="1"/>
            <a:r>
              <a:rPr lang="en-US" dirty="0" smtClean="0"/>
              <a:t>The parcel must be at least 40 contiguous acres</a:t>
            </a:r>
          </a:p>
          <a:p>
            <a:pPr lvl="1"/>
            <a:r>
              <a:rPr lang="en-US" dirty="0" smtClean="0"/>
              <a:t>There must be enough of an agricultural use (10 acres) to sustain the ag class</a:t>
            </a:r>
          </a:p>
          <a:p>
            <a:pPr lvl="1"/>
            <a:r>
              <a:rPr lang="en-US" dirty="0" smtClean="0"/>
              <a:t>Consider how much land is farmed by the person receiving homestead</a:t>
            </a:r>
          </a:p>
          <a:p>
            <a:pPr lvl="3"/>
            <a:r>
              <a:rPr lang="en-US" dirty="0" smtClean="0"/>
              <a:t>This is for properties where the owner may only farm part of his land and rents part of it out</a:t>
            </a:r>
            <a:endParaRPr lang="en-US" dirty="0"/>
          </a:p>
        </p:txBody>
      </p:sp>
    </p:spTree>
    <p:extLst>
      <p:ext uri="{BB962C8B-B14F-4D97-AF65-F5344CB8AC3E}">
        <p14:creationId xmlns:p14="http://schemas.microsoft.com/office/powerpoint/2010/main" val="27346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Ag Application</a:t>
            </a:r>
            <a:br>
              <a:rPr lang="en-US" dirty="0" smtClean="0"/>
            </a:br>
            <a:r>
              <a:rPr lang="en-US" dirty="0" smtClean="0"/>
              <a:t>Filing Requirements</a:t>
            </a:r>
            <a:endParaRPr lang="en-US" dirty="0"/>
          </a:p>
        </p:txBody>
      </p:sp>
      <p:sp>
        <p:nvSpPr>
          <p:cNvPr id="4" name="Content Placeholder 3"/>
          <p:cNvSpPr>
            <a:spLocks noGrp="1"/>
          </p:cNvSpPr>
          <p:nvPr>
            <p:ph idx="1"/>
          </p:nvPr>
        </p:nvSpPr>
        <p:spPr/>
        <p:txBody>
          <a:bodyPr/>
          <a:lstStyle/>
          <a:p>
            <a:r>
              <a:rPr lang="en-US" dirty="0" smtClean="0"/>
              <a:t>This is a yearly application with forms being sent out in the fall</a:t>
            </a:r>
          </a:p>
          <a:p>
            <a:r>
              <a:rPr lang="en-US" dirty="0" smtClean="0"/>
              <a:t>Due date to receive forms back is December 15</a:t>
            </a:r>
            <a:r>
              <a:rPr lang="en-US" baseline="30000" dirty="0" smtClean="0"/>
              <a:t>th</a:t>
            </a:r>
            <a:r>
              <a:rPr lang="en-US" dirty="0" smtClean="0"/>
              <a:t> </a:t>
            </a:r>
          </a:p>
          <a:p>
            <a:r>
              <a:rPr lang="en-US" dirty="0" smtClean="0"/>
              <a:t>There are 13 different forms to cover all types of special ag ownership options</a:t>
            </a:r>
          </a:p>
          <a:p>
            <a:r>
              <a:rPr lang="en-US" dirty="0" smtClean="0"/>
              <a:t>Must provide the Schedule F, 156 EZ form and FSA number</a:t>
            </a:r>
            <a:endParaRPr lang="en-US" dirty="0"/>
          </a:p>
        </p:txBody>
      </p:sp>
    </p:spTree>
    <p:extLst>
      <p:ext uri="{BB962C8B-B14F-4D97-AF65-F5344CB8AC3E}">
        <p14:creationId xmlns:p14="http://schemas.microsoft.com/office/powerpoint/2010/main" val="500891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everyone want AG?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0410838"/>
              </p:ext>
            </p:extLst>
          </p:nvPr>
        </p:nvGraphicFramePr>
        <p:xfrm>
          <a:off x="914400" y="1905000"/>
          <a:ext cx="7315200" cy="4038600"/>
        </p:xfrm>
        <a:graphic>
          <a:graphicData uri="http://schemas.openxmlformats.org/drawingml/2006/table">
            <a:tbl>
              <a:tblPr/>
              <a:tblGrid>
                <a:gridCol w="501650"/>
                <a:gridCol w="3613150"/>
                <a:gridCol w="3200400"/>
              </a:tblGrid>
              <a:tr h="1303015">
                <a:tc>
                  <a:txBody>
                    <a:bodyPr/>
                    <a:lstStyle/>
                    <a:p>
                      <a:pPr algn="ctr"/>
                      <a:r>
                        <a:rPr lang="en-US" b="1" dirty="0">
                          <a:effectLst/>
                        </a:rPr>
                        <a:t>Class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effectLst/>
                        </a:rPr>
                        <a:t>Description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effectLst/>
                        </a:rPr>
                        <a:t>Net Tax Capacity (NTC)</a:t>
                      </a:r>
                    </a:p>
                    <a:p>
                      <a:pPr algn="ctr"/>
                      <a:r>
                        <a:rPr lang="en-US" b="1" dirty="0">
                          <a:effectLst/>
                        </a:rPr>
                        <a:t>Class Rate</a:t>
                      </a:r>
                    </a:p>
                  </a:txBody>
                  <a:tcPr marL="18415" marR="1841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5585">
                <a:tc>
                  <a:txBody>
                    <a:bodyPr/>
                    <a:lstStyle/>
                    <a:p>
                      <a:pPr marL="0" marR="0" algn="ctr">
                        <a:spcBef>
                          <a:spcPts val="0"/>
                        </a:spcBef>
                        <a:spcAft>
                          <a:spcPts val="0"/>
                        </a:spcAft>
                      </a:pPr>
                      <a:r>
                        <a:rPr lang="en-US" sz="2000" baseline="0" dirty="0">
                          <a:effectLst/>
                          <a:latin typeface="arial"/>
                        </a:rPr>
                        <a:t>2a</a:t>
                      </a:r>
                      <a:endParaRPr lang="en-US" sz="2000" baseline="0" dirty="0">
                        <a:effectLst/>
                      </a:endParaRPr>
                    </a:p>
                  </a:txBody>
                  <a:tcPr marL="18415" marR="1841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aseline="0" dirty="0">
                          <a:effectLst/>
                          <a:latin typeface="arial"/>
                        </a:rPr>
                        <a:t>  Agricultural Homestead</a:t>
                      </a:r>
                      <a:br>
                        <a:rPr lang="en-US" sz="2000" baseline="0" dirty="0">
                          <a:effectLst/>
                          <a:latin typeface="arial"/>
                        </a:rPr>
                      </a:br>
                      <a:r>
                        <a:rPr lang="en-US" sz="2000" baseline="0" dirty="0">
                          <a:effectLst/>
                          <a:latin typeface="arial"/>
                        </a:rPr>
                        <a:t>      House, Garage, One Acre:</a:t>
                      </a:r>
                      <a:br>
                        <a:rPr lang="en-US" sz="2000" baseline="0" dirty="0">
                          <a:effectLst/>
                          <a:latin typeface="arial"/>
                        </a:rPr>
                      </a:br>
                      <a:r>
                        <a:rPr lang="en-US" sz="2000" baseline="0" dirty="0">
                          <a:effectLst/>
                          <a:latin typeface="arial"/>
                        </a:rPr>
                        <a:t>           first $500,000</a:t>
                      </a:r>
                      <a:br>
                        <a:rPr lang="en-US" sz="2000" baseline="0" dirty="0">
                          <a:effectLst/>
                          <a:latin typeface="arial"/>
                        </a:rPr>
                      </a:br>
                      <a:r>
                        <a:rPr lang="en-US" sz="2000" baseline="0" dirty="0">
                          <a:effectLst/>
                          <a:latin typeface="arial"/>
                        </a:rPr>
                        <a:t>           over $500,000</a:t>
                      </a:r>
                      <a:br>
                        <a:rPr lang="en-US" sz="2000" baseline="0" dirty="0">
                          <a:effectLst/>
                          <a:latin typeface="arial"/>
                        </a:rPr>
                      </a:br>
                      <a:r>
                        <a:rPr lang="en-US" sz="2000" baseline="0" dirty="0">
                          <a:effectLst/>
                          <a:latin typeface="arial"/>
                        </a:rPr>
                        <a:t>  Remainder of Farm: </a:t>
                      </a:r>
                      <a:br>
                        <a:rPr lang="en-US" sz="2000" baseline="0" dirty="0">
                          <a:effectLst/>
                          <a:latin typeface="arial"/>
                        </a:rPr>
                      </a:br>
                      <a:r>
                        <a:rPr lang="en-US" sz="2000" baseline="0" dirty="0">
                          <a:effectLst/>
                          <a:latin typeface="arial"/>
                        </a:rPr>
                        <a:t>           first $1,900,000</a:t>
                      </a:r>
                      <a:br>
                        <a:rPr lang="en-US" sz="2000" baseline="0" dirty="0">
                          <a:effectLst/>
                          <a:latin typeface="arial"/>
                        </a:rPr>
                      </a:br>
                      <a:r>
                        <a:rPr lang="en-US" sz="2000" baseline="0" dirty="0">
                          <a:effectLst/>
                          <a:latin typeface="arial"/>
                        </a:rPr>
                        <a:t>           over $1,900,000</a:t>
                      </a:r>
                      <a:endParaRPr lang="en-US" sz="2000" baseline="0" dirty="0">
                        <a:effectLst/>
                      </a:endParaRPr>
                    </a:p>
                  </a:txBody>
                  <a:tcPr marL="18415" marR="1841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effectLst/>
                          <a:latin typeface="arial"/>
                        </a:rPr>
                        <a:t/>
                      </a:r>
                      <a:br>
                        <a:rPr lang="en-US" sz="800" dirty="0">
                          <a:effectLst/>
                          <a:latin typeface="arial"/>
                        </a:rPr>
                      </a:br>
                      <a:endParaRPr lang="en-US" sz="800" dirty="0" smtClean="0">
                        <a:effectLst/>
                        <a:latin typeface="arial"/>
                      </a:endParaRPr>
                    </a:p>
                    <a:p>
                      <a:pPr marL="0" marR="0" algn="ctr">
                        <a:spcBef>
                          <a:spcPts val="0"/>
                        </a:spcBef>
                        <a:spcAft>
                          <a:spcPts val="0"/>
                        </a:spcAft>
                      </a:pPr>
                      <a:endParaRPr lang="en-US" sz="800" baseline="0" dirty="0" smtClean="0">
                        <a:effectLst/>
                        <a:latin typeface="arial"/>
                      </a:endParaRPr>
                    </a:p>
                    <a:p>
                      <a:pPr marL="0" marR="0" algn="ctr">
                        <a:spcBef>
                          <a:spcPts val="0"/>
                        </a:spcBef>
                        <a:spcAft>
                          <a:spcPts val="0"/>
                        </a:spcAft>
                      </a:pPr>
                      <a:endParaRPr lang="en-US" sz="800" baseline="0" dirty="0" smtClean="0">
                        <a:effectLst/>
                        <a:latin typeface="arial"/>
                      </a:endParaRPr>
                    </a:p>
                    <a:p>
                      <a:pPr marL="0" marR="0" algn="ctr">
                        <a:spcBef>
                          <a:spcPts val="0"/>
                        </a:spcBef>
                        <a:spcAft>
                          <a:spcPts val="0"/>
                        </a:spcAft>
                      </a:pPr>
                      <a:endParaRPr lang="en-US" sz="800" baseline="0" dirty="0" smtClean="0">
                        <a:effectLst/>
                        <a:latin typeface="arial"/>
                      </a:endParaRPr>
                    </a:p>
                    <a:p>
                      <a:pPr marL="0" marR="0" algn="ctr">
                        <a:spcBef>
                          <a:spcPts val="0"/>
                        </a:spcBef>
                        <a:spcAft>
                          <a:spcPts val="0"/>
                        </a:spcAft>
                      </a:pPr>
                      <a:r>
                        <a:rPr lang="en-US" sz="2000" baseline="0" dirty="0" smtClean="0">
                          <a:effectLst/>
                          <a:latin typeface="arial"/>
                        </a:rPr>
                        <a:t>1.00</a:t>
                      </a:r>
                      <a:r>
                        <a:rPr lang="en-US" sz="2000" baseline="0" dirty="0">
                          <a:effectLst/>
                          <a:latin typeface="arial"/>
                        </a:rPr>
                        <a:t>%</a:t>
                      </a:r>
                      <a:br>
                        <a:rPr lang="en-US" sz="2000" baseline="0" dirty="0">
                          <a:effectLst/>
                          <a:latin typeface="arial"/>
                        </a:rPr>
                      </a:br>
                      <a:r>
                        <a:rPr lang="en-US" sz="2000" baseline="0" dirty="0">
                          <a:effectLst/>
                          <a:latin typeface="arial"/>
                        </a:rPr>
                        <a:t>1.25%</a:t>
                      </a:r>
                      <a:br>
                        <a:rPr lang="en-US" sz="2000" baseline="0" dirty="0">
                          <a:effectLst/>
                          <a:latin typeface="arial"/>
                        </a:rPr>
                      </a:br>
                      <a:r>
                        <a:rPr lang="en-US" sz="2000" baseline="0" dirty="0">
                          <a:effectLst/>
                          <a:latin typeface="arial"/>
                        </a:rPr>
                        <a:t> </a:t>
                      </a:r>
                      <a:br>
                        <a:rPr lang="en-US" sz="2000" baseline="0" dirty="0">
                          <a:effectLst/>
                          <a:latin typeface="arial"/>
                        </a:rPr>
                      </a:br>
                      <a:r>
                        <a:rPr lang="en-US" sz="2000" baseline="0" dirty="0">
                          <a:effectLst/>
                          <a:latin typeface="arial"/>
                        </a:rPr>
                        <a:t>0.50%</a:t>
                      </a:r>
                      <a:br>
                        <a:rPr lang="en-US" sz="2000" baseline="0" dirty="0">
                          <a:effectLst/>
                          <a:latin typeface="arial"/>
                        </a:rPr>
                      </a:br>
                      <a:r>
                        <a:rPr lang="en-US" sz="2000" baseline="0" dirty="0">
                          <a:effectLst/>
                          <a:latin typeface="arial"/>
                        </a:rPr>
                        <a:t>1.00%</a:t>
                      </a:r>
                      <a:endParaRPr lang="en-US" sz="2000" baseline="0" dirty="0">
                        <a:effectLst/>
                      </a:endParaRPr>
                    </a:p>
                  </a:txBody>
                  <a:tcPr marL="18415" marR="1841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1501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Basic set of rules.</a:t>
            </a:r>
            <a:endParaRPr lang="en-US" dirty="0"/>
          </a:p>
        </p:txBody>
      </p:sp>
      <p:sp>
        <p:nvSpPr>
          <p:cNvPr id="3" name="Content Placeholder 2"/>
          <p:cNvSpPr>
            <a:spLocks noGrp="1"/>
          </p:cNvSpPr>
          <p:nvPr>
            <p:ph idx="1"/>
          </p:nvPr>
        </p:nvSpPr>
        <p:spPr>
          <a:xfrm>
            <a:off x="457200" y="914401"/>
            <a:ext cx="8229600" cy="2362199"/>
          </a:xfrm>
        </p:spPr>
        <p:txBody>
          <a:bodyPr>
            <a:normAutofit fontScale="92500" lnSpcReduction="10000"/>
          </a:bodyPr>
          <a:lstStyle/>
          <a:p>
            <a:r>
              <a:rPr lang="en-US" dirty="0" smtClean="0"/>
              <a:t>Must be the owner or a qualifying relative</a:t>
            </a:r>
          </a:p>
          <a:p>
            <a:r>
              <a:rPr lang="en-US" dirty="0" smtClean="0"/>
              <a:t>Must occupy the property as their primary residence</a:t>
            </a:r>
          </a:p>
          <a:p>
            <a:r>
              <a:rPr lang="en-US" dirty="0" smtClean="0"/>
              <a:t>Must be a Minnesota residence (important for relative homestead)</a:t>
            </a:r>
          </a:p>
          <a:p>
            <a:pPr marL="0" indent="0">
              <a:buNone/>
            </a:pPr>
            <a:endParaRPr lang="en-US" dirty="0"/>
          </a:p>
        </p:txBody>
      </p:sp>
      <p:pic>
        <p:nvPicPr>
          <p:cNvPr id="2051" name="Picture 3" descr="C:\Users\sschulz\AppData\Local\Microsoft\Windows\Temporary Internet Files\Content.IE5\UHY9ES5P\MP9004093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6600"/>
            <a:ext cx="71628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719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 of the Ag Tier Limit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4540299"/>
              </p:ext>
            </p:extLst>
          </p:nvPr>
        </p:nvGraphicFramePr>
        <p:xfrm>
          <a:off x="1905000" y="1676400"/>
          <a:ext cx="5105400" cy="4525960"/>
        </p:xfrm>
        <a:graphic>
          <a:graphicData uri="http://schemas.openxmlformats.org/drawingml/2006/table">
            <a:tbl>
              <a:tblPr/>
              <a:tblGrid>
                <a:gridCol w="2808145"/>
                <a:gridCol w="2297255"/>
              </a:tblGrid>
              <a:tr h="452596">
                <a:tc>
                  <a:txBody>
                    <a:bodyPr/>
                    <a:lstStyle/>
                    <a:p>
                      <a:pPr algn="ctr"/>
                      <a:r>
                        <a:rPr lang="en-US" sz="2000" b="1" dirty="0">
                          <a:effectLst/>
                        </a:rPr>
                        <a:t>Assessment Year</a:t>
                      </a:r>
                    </a:p>
                  </a:txBody>
                  <a:tcPr marL="25115" marR="25115" marT="12558" marB="12558" anchor="ctr">
                    <a:lnL>
                      <a:noFill/>
                    </a:lnL>
                    <a:lnR>
                      <a:noFill/>
                    </a:lnR>
                    <a:lnT>
                      <a:noFill/>
                    </a:lnT>
                    <a:lnB>
                      <a:noFill/>
                    </a:lnB>
                  </a:tcPr>
                </a:tc>
                <a:tc>
                  <a:txBody>
                    <a:bodyPr/>
                    <a:lstStyle/>
                    <a:p>
                      <a:pPr algn="ctr"/>
                      <a:r>
                        <a:rPr lang="en-US" sz="2000" b="1" dirty="0">
                          <a:effectLst/>
                        </a:rPr>
                        <a:t>​Valuation Limit</a:t>
                      </a:r>
                    </a:p>
                  </a:txBody>
                  <a:tcPr marL="25115" marR="25115" marT="12558" marB="12558" anchor="ctr">
                    <a:lnL>
                      <a:noFill/>
                    </a:lnL>
                    <a:lnR>
                      <a:noFill/>
                    </a:lnR>
                    <a:lnT>
                      <a:noFill/>
                    </a:lnT>
                    <a:lnB>
                      <a:noFill/>
                    </a:lnB>
                  </a:tcPr>
                </a:tc>
              </a:tr>
              <a:tr h="452596">
                <a:tc>
                  <a:txBody>
                    <a:bodyPr/>
                    <a:lstStyle/>
                    <a:p>
                      <a:pPr algn="ctr"/>
                      <a:r>
                        <a:rPr lang="en-US" sz="2000" dirty="0">
                          <a:effectLst/>
                        </a:rPr>
                        <a:t>​2006</a:t>
                      </a:r>
                    </a:p>
                  </a:txBody>
                  <a:tcPr marL="25115" marR="25115" marT="12558" marB="12558" anchor="ctr">
                    <a:lnL>
                      <a:noFill/>
                    </a:lnL>
                    <a:lnR>
                      <a:noFill/>
                    </a:lnR>
                    <a:lnT>
                      <a:noFill/>
                    </a:lnT>
                    <a:lnB>
                      <a:noFill/>
                    </a:lnB>
                  </a:tcPr>
                </a:tc>
                <a:tc>
                  <a:txBody>
                    <a:bodyPr/>
                    <a:lstStyle/>
                    <a:p>
                      <a:pPr algn="ctr"/>
                      <a:r>
                        <a:rPr lang="en-US" sz="2000" dirty="0">
                          <a:effectLst/>
                        </a:rPr>
                        <a:t>​$690,000</a:t>
                      </a:r>
                    </a:p>
                  </a:txBody>
                  <a:tcPr marL="25115" marR="25115" marT="12558" marB="12558" anchor="ctr">
                    <a:lnL>
                      <a:noFill/>
                    </a:lnL>
                    <a:lnR>
                      <a:noFill/>
                    </a:lnR>
                    <a:lnT>
                      <a:noFill/>
                    </a:lnT>
                    <a:lnB>
                      <a:noFill/>
                    </a:lnB>
                  </a:tcPr>
                </a:tc>
              </a:tr>
              <a:tr h="452596">
                <a:tc>
                  <a:txBody>
                    <a:bodyPr/>
                    <a:lstStyle/>
                    <a:p>
                      <a:pPr algn="ctr"/>
                      <a:r>
                        <a:rPr lang="en-US" sz="2000" dirty="0">
                          <a:effectLst/>
                        </a:rPr>
                        <a:t>​2007</a:t>
                      </a:r>
                    </a:p>
                  </a:txBody>
                  <a:tcPr marL="25115" marR="25115" marT="12558" marB="12558" anchor="ctr">
                    <a:lnL>
                      <a:noFill/>
                    </a:lnL>
                    <a:lnR>
                      <a:noFill/>
                    </a:lnR>
                    <a:lnT>
                      <a:noFill/>
                    </a:lnT>
                    <a:lnB>
                      <a:noFill/>
                    </a:lnB>
                  </a:tcPr>
                </a:tc>
                <a:tc>
                  <a:txBody>
                    <a:bodyPr/>
                    <a:lstStyle/>
                    <a:p>
                      <a:pPr algn="ctr"/>
                      <a:r>
                        <a:rPr lang="en-US" sz="2000" dirty="0">
                          <a:effectLst/>
                        </a:rPr>
                        <a:t>​$790,000</a:t>
                      </a:r>
                    </a:p>
                  </a:txBody>
                  <a:tcPr marL="25115" marR="25115" marT="12558" marB="12558" anchor="ctr">
                    <a:lnL>
                      <a:noFill/>
                    </a:lnL>
                    <a:lnR>
                      <a:noFill/>
                    </a:lnR>
                    <a:lnT>
                      <a:noFill/>
                    </a:lnT>
                    <a:lnB>
                      <a:noFill/>
                    </a:lnB>
                  </a:tcPr>
                </a:tc>
              </a:tr>
              <a:tr h="452596">
                <a:tc>
                  <a:txBody>
                    <a:bodyPr/>
                    <a:lstStyle/>
                    <a:p>
                      <a:pPr algn="ctr"/>
                      <a:r>
                        <a:rPr lang="en-US" sz="2000" dirty="0">
                          <a:effectLst/>
                        </a:rPr>
                        <a:t>​2008</a:t>
                      </a:r>
                    </a:p>
                  </a:txBody>
                  <a:tcPr marL="25115" marR="25115" marT="12558" marB="12558" anchor="ctr">
                    <a:lnL>
                      <a:noFill/>
                    </a:lnL>
                    <a:lnR>
                      <a:noFill/>
                    </a:lnR>
                    <a:lnT>
                      <a:noFill/>
                    </a:lnT>
                    <a:lnB>
                      <a:noFill/>
                    </a:lnB>
                  </a:tcPr>
                </a:tc>
                <a:tc>
                  <a:txBody>
                    <a:bodyPr/>
                    <a:lstStyle/>
                    <a:p>
                      <a:pPr algn="ctr"/>
                      <a:r>
                        <a:rPr lang="en-US" sz="2000" dirty="0">
                          <a:effectLst/>
                        </a:rPr>
                        <a:t>​$890,000</a:t>
                      </a:r>
                    </a:p>
                  </a:txBody>
                  <a:tcPr marL="25115" marR="25115" marT="12558" marB="12558" anchor="ctr">
                    <a:lnL>
                      <a:noFill/>
                    </a:lnL>
                    <a:lnR>
                      <a:noFill/>
                    </a:lnR>
                    <a:lnT>
                      <a:noFill/>
                    </a:lnT>
                    <a:lnB>
                      <a:noFill/>
                    </a:lnB>
                  </a:tcPr>
                </a:tc>
              </a:tr>
              <a:tr h="452596">
                <a:tc>
                  <a:txBody>
                    <a:bodyPr/>
                    <a:lstStyle/>
                    <a:p>
                      <a:pPr algn="ctr"/>
                      <a:r>
                        <a:rPr lang="en-US" sz="2000" dirty="0">
                          <a:effectLst/>
                        </a:rPr>
                        <a:t>​2009</a:t>
                      </a:r>
                    </a:p>
                  </a:txBody>
                  <a:tcPr marL="25115" marR="25115" marT="12558" marB="12558" anchor="ctr">
                    <a:lnL>
                      <a:noFill/>
                    </a:lnL>
                    <a:lnR>
                      <a:noFill/>
                    </a:lnR>
                    <a:lnT>
                      <a:noFill/>
                    </a:lnT>
                    <a:lnB>
                      <a:noFill/>
                    </a:lnB>
                  </a:tcPr>
                </a:tc>
                <a:tc>
                  <a:txBody>
                    <a:bodyPr/>
                    <a:lstStyle/>
                    <a:p>
                      <a:pPr algn="ctr"/>
                      <a:r>
                        <a:rPr lang="en-US" sz="2000" dirty="0">
                          <a:effectLst/>
                        </a:rPr>
                        <a:t>​$1,010,000</a:t>
                      </a:r>
                    </a:p>
                  </a:txBody>
                  <a:tcPr marL="25115" marR="25115" marT="12558" marB="12558" anchor="ctr">
                    <a:lnL>
                      <a:noFill/>
                    </a:lnL>
                    <a:lnR>
                      <a:noFill/>
                    </a:lnR>
                    <a:lnT>
                      <a:noFill/>
                    </a:lnT>
                    <a:lnB>
                      <a:noFill/>
                    </a:lnB>
                  </a:tcPr>
                </a:tc>
              </a:tr>
              <a:tr h="452596">
                <a:tc>
                  <a:txBody>
                    <a:bodyPr/>
                    <a:lstStyle/>
                    <a:p>
                      <a:pPr algn="ctr"/>
                      <a:r>
                        <a:rPr lang="en-US" sz="2000" dirty="0">
                          <a:effectLst/>
                        </a:rPr>
                        <a:t>​2010</a:t>
                      </a:r>
                    </a:p>
                  </a:txBody>
                  <a:tcPr marL="25115" marR="25115" marT="12558" marB="12558" anchor="ctr">
                    <a:lnL>
                      <a:noFill/>
                    </a:lnL>
                    <a:lnR>
                      <a:noFill/>
                    </a:lnR>
                    <a:lnT>
                      <a:noFill/>
                    </a:lnT>
                    <a:lnB>
                      <a:noFill/>
                    </a:lnB>
                  </a:tcPr>
                </a:tc>
                <a:tc>
                  <a:txBody>
                    <a:bodyPr/>
                    <a:lstStyle/>
                    <a:p>
                      <a:pPr algn="ctr"/>
                      <a:r>
                        <a:rPr lang="en-US" sz="2000" dirty="0">
                          <a:effectLst/>
                        </a:rPr>
                        <a:t>​$1,140,000</a:t>
                      </a:r>
                    </a:p>
                  </a:txBody>
                  <a:tcPr marL="25115" marR="25115" marT="12558" marB="12558" anchor="ctr">
                    <a:lnL>
                      <a:noFill/>
                    </a:lnL>
                    <a:lnR>
                      <a:noFill/>
                    </a:lnR>
                    <a:lnT>
                      <a:noFill/>
                    </a:lnT>
                    <a:lnB>
                      <a:noFill/>
                    </a:lnB>
                  </a:tcPr>
                </a:tc>
              </a:tr>
              <a:tr h="452596">
                <a:tc>
                  <a:txBody>
                    <a:bodyPr/>
                    <a:lstStyle/>
                    <a:p>
                      <a:pPr algn="ctr"/>
                      <a:r>
                        <a:rPr lang="en-US" sz="2000" dirty="0">
                          <a:effectLst/>
                        </a:rPr>
                        <a:t>​2011</a:t>
                      </a:r>
                    </a:p>
                  </a:txBody>
                  <a:tcPr marL="25115" marR="25115" marT="12558" marB="12558" anchor="ctr">
                    <a:lnL>
                      <a:noFill/>
                    </a:lnL>
                    <a:lnR>
                      <a:noFill/>
                    </a:lnR>
                    <a:lnT>
                      <a:noFill/>
                    </a:lnT>
                    <a:lnB>
                      <a:noFill/>
                    </a:lnB>
                  </a:tcPr>
                </a:tc>
                <a:tc>
                  <a:txBody>
                    <a:bodyPr/>
                    <a:lstStyle/>
                    <a:p>
                      <a:pPr algn="ctr"/>
                      <a:r>
                        <a:rPr lang="en-US" sz="2000" dirty="0">
                          <a:effectLst/>
                        </a:rPr>
                        <a:t>​$1,210,000</a:t>
                      </a:r>
                    </a:p>
                  </a:txBody>
                  <a:tcPr marL="25115" marR="25115" marT="12558" marB="12558" anchor="ctr">
                    <a:lnL>
                      <a:noFill/>
                    </a:lnL>
                    <a:lnR>
                      <a:noFill/>
                    </a:lnR>
                    <a:lnT>
                      <a:noFill/>
                    </a:lnT>
                    <a:lnB>
                      <a:noFill/>
                    </a:lnB>
                  </a:tcPr>
                </a:tc>
              </a:tr>
              <a:tr h="452596">
                <a:tc>
                  <a:txBody>
                    <a:bodyPr/>
                    <a:lstStyle/>
                    <a:p>
                      <a:pPr algn="ctr"/>
                      <a:r>
                        <a:rPr lang="en-US" sz="2000" dirty="0">
                          <a:effectLst/>
                        </a:rPr>
                        <a:t>2012</a:t>
                      </a:r>
                    </a:p>
                  </a:txBody>
                  <a:tcPr marL="25115" marR="25115" marT="12558" marB="12558" anchor="ctr">
                    <a:lnL>
                      <a:noFill/>
                    </a:lnL>
                    <a:lnR>
                      <a:noFill/>
                    </a:lnR>
                    <a:lnT>
                      <a:noFill/>
                    </a:lnT>
                    <a:lnB>
                      <a:noFill/>
                    </a:lnB>
                  </a:tcPr>
                </a:tc>
                <a:tc>
                  <a:txBody>
                    <a:bodyPr/>
                    <a:lstStyle/>
                    <a:p>
                      <a:pPr algn="ctr"/>
                      <a:r>
                        <a:rPr lang="en-US" sz="2000" dirty="0">
                          <a:effectLst/>
                        </a:rPr>
                        <a:t>$1,290,000</a:t>
                      </a:r>
                    </a:p>
                  </a:txBody>
                  <a:tcPr marL="25115" marR="25115" marT="12558" marB="12558" anchor="ctr">
                    <a:lnL>
                      <a:noFill/>
                    </a:lnL>
                    <a:lnR>
                      <a:noFill/>
                    </a:lnR>
                    <a:lnT>
                      <a:noFill/>
                    </a:lnT>
                    <a:lnB>
                      <a:noFill/>
                    </a:lnB>
                  </a:tcPr>
                </a:tc>
              </a:tr>
              <a:tr h="452596">
                <a:tc>
                  <a:txBody>
                    <a:bodyPr/>
                    <a:lstStyle/>
                    <a:p>
                      <a:pPr algn="ctr"/>
                      <a:r>
                        <a:rPr lang="en-US" sz="2000" dirty="0">
                          <a:effectLst/>
                        </a:rPr>
                        <a:t>2013​</a:t>
                      </a:r>
                    </a:p>
                  </a:txBody>
                  <a:tcPr marL="25115" marR="25115" marT="12558" marB="12558" anchor="ctr">
                    <a:lnL>
                      <a:noFill/>
                    </a:lnL>
                    <a:lnR>
                      <a:noFill/>
                    </a:lnR>
                    <a:lnT>
                      <a:noFill/>
                    </a:lnT>
                    <a:lnB>
                      <a:noFill/>
                    </a:lnB>
                  </a:tcPr>
                </a:tc>
                <a:tc>
                  <a:txBody>
                    <a:bodyPr/>
                    <a:lstStyle/>
                    <a:p>
                      <a:pPr algn="ctr"/>
                      <a:r>
                        <a:rPr lang="en-US" sz="2000" dirty="0">
                          <a:effectLst/>
                        </a:rPr>
                        <a:t>$1,500,000​</a:t>
                      </a:r>
                    </a:p>
                  </a:txBody>
                  <a:tcPr marL="25115" marR="25115" marT="12558" marB="12558" anchor="ctr">
                    <a:lnL>
                      <a:noFill/>
                    </a:lnL>
                    <a:lnR>
                      <a:noFill/>
                    </a:lnR>
                    <a:lnT>
                      <a:noFill/>
                    </a:lnT>
                    <a:lnB>
                      <a:noFill/>
                    </a:lnB>
                  </a:tcPr>
                </a:tc>
              </a:tr>
              <a:tr h="452596">
                <a:tc>
                  <a:txBody>
                    <a:bodyPr/>
                    <a:lstStyle/>
                    <a:p>
                      <a:pPr algn="ctr"/>
                      <a:r>
                        <a:rPr lang="en-US" sz="2000" dirty="0">
                          <a:effectLst/>
                        </a:rPr>
                        <a:t>2014​</a:t>
                      </a:r>
                    </a:p>
                  </a:txBody>
                  <a:tcPr marL="25115" marR="25115" marT="12558" marB="12558" anchor="ctr">
                    <a:lnL>
                      <a:noFill/>
                    </a:lnL>
                    <a:lnR>
                      <a:noFill/>
                    </a:lnR>
                    <a:lnT>
                      <a:noFill/>
                    </a:lnT>
                    <a:lnB>
                      <a:noFill/>
                    </a:lnB>
                  </a:tcPr>
                </a:tc>
                <a:tc>
                  <a:txBody>
                    <a:bodyPr/>
                    <a:lstStyle/>
                    <a:p>
                      <a:pPr algn="ctr"/>
                      <a:r>
                        <a:rPr lang="en-US" sz="2000" dirty="0">
                          <a:effectLst/>
                        </a:rPr>
                        <a:t>$1,900,000​</a:t>
                      </a:r>
                    </a:p>
                  </a:txBody>
                  <a:tcPr marL="25115" marR="25115" marT="12558" marB="12558" anchor="ctr">
                    <a:lnL>
                      <a:noFill/>
                    </a:lnL>
                    <a:lnR>
                      <a:noFill/>
                    </a:lnR>
                    <a:lnT>
                      <a:noFill/>
                    </a:lnT>
                    <a:lnB>
                      <a:noFill/>
                    </a:lnB>
                  </a:tcPr>
                </a:tc>
              </a:tr>
            </a:tbl>
          </a:graphicData>
        </a:graphic>
      </p:graphicFrame>
    </p:spTree>
    <p:extLst>
      <p:ext uri="{BB962C8B-B14F-4D97-AF65-F5344CB8AC3E}">
        <p14:creationId xmlns:p14="http://schemas.microsoft.com/office/powerpoint/2010/main" val="1067940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Ag Tier is determined</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Department of Revenue calculates and certifies the first-tier valuation limit rounded to the nearest $10,000. Assessment data is used to calculate the new limit, which is the product of:</a:t>
            </a:r>
          </a:p>
          <a:p>
            <a:r>
              <a:rPr lang="en-US" dirty="0"/>
              <a:t>the first-tier limit for the preceding assessment year, and </a:t>
            </a:r>
          </a:p>
          <a:p>
            <a:r>
              <a:rPr lang="en-US" dirty="0"/>
              <a:t>the ratio of the statewide average taxable market value of agricultural property per acre in the preceding assessment year to that of the second preceding assessment year. </a:t>
            </a:r>
          </a:p>
          <a:p>
            <a:endParaRPr lang="en-US" dirty="0"/>
          </a:p>
        </p:txBody>
      </p:sp>
    </p:spTree>
    <p:extLst>
      <p:ext uri="{BB962C8B-B14F-4D97-AF65-F5344CB8AC3E}">
        <p14:creationId xmlns:p14="http://schemas.microsoft.com/office/powerpoint/2010/main" val="203410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Indicators to help determine primary residency</a:t>
            </a:r>
            <a:endParaRPr lang="en-US" dirty="0"/>
          </a:p>
        </p:txBody>
      </p:sp>
      <p:sp>
        <p:nvSpPr>
          <p:cNvPr id="3" name="Content Placeholder 2"/>
          <p:cNvSpPr>
            <a:spLocks noGrp="1"/>
          </p:cNvSpPr>
          <p:nvPr>
            <p:ph idx="1"/>
          </p:nvPr>
        </p:nvSpPr>
        <p:spPr/>
        <p:txBody>
          <a:bodyPr/>
          <a:lstStyle/>
          <a:p>
            <a:r>
              <a:rPr lang="en-US" dirty="0" smtClean="0"/>
              <a:t>Where is the taxpayer registered to vote</a:t>
            </a:r>
          </a:p>
          <a:p>
            <a:r>
              <a:rPr lang="en-US" dirty="0" smtClean="0"/>
              <a:t>Where is their mail delivered to </a:t>
            </a:r>
          </a:p>
          <a:p>
            <a:r>
              <a:rPr lang="en-US" dirty="0" smtClean="0"/>
              <a:t>Does the taxpayer own another property </a:t>
            </a:r>
          </a:p>
          <a:p>
            <a:r>
              <a:rPr lang="en-US" dirty="0" smtClean="0"/>
              <a:t>Has the taxpayer applied for and/or received rent credits</a:t>
            </a:r>
          </a:p>
          <a:p>
            <a:r>
              <a:rPr lang="en-US" dirty="0" smtClean="0"/>
              <a:t>What address does the driver license show</a:t>
            </a:r>
          </a:p>
          <a:p>
            <a:r>
              <a:rPr lang="en-US" dirty="0" smtClean="0"/>
              <a:t>Do they pay non-residence fees for hunting or fishing license</a:t>
            </a:r>
            <a:endParaRPr lang="en-US" dirty="0"/>
          </a:p>
        </p:txBody>
      </p:sp>
    </p:spTree>
    <p:extLst>
      <p:ext uri="{BB962C8B-B14F-4D97-AF65-F5344CB8AC3E}">
        <p14:creationId xmlns:p14="http://schemas.microsoft.com/office/powerpoint/2010/main" val="2568988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General Rules</a:t>
            </a:r>
            <a:endParaRPr lang="en-US" dirty="0"/>
          </a:p>
        </p:txBody>
      </p:sp>
      <p:sp>
        <p:nvSpPr>
          <p:cNvPr id="3" name="Content Placeholder 2"/>
          <p:cNvSpPr>
            <a:spLocks noGrp="1"/>
          </p:cNvSpPr>
          <p:nvPr>
            <p:ph idx="1"/>
          </p:nvPr>
        </p:nvSpPr>
        <p:spPr/>
        <p:txBody>
          <a:bodyPr/>
          <a:lstStyle/>
          <a:p>
            <a:r>
              <a:rPr lang="en-US" dirty="0" smtClean="0"/>
              <a:t>Can claim only one homestead</a:t>
            </a:r>
          </a:p>
          <a:p>
            <a:r>
              <a:rPr lang="en-US" dirty="0" smtClean="0"/>
              <a:t>Full homestead – own and occupy by Jan 2</a:t>
            </a:r>
          </a:p>
          <a:p>
            <a:r>
              <a:rPr lang="en-US" dirty="0" smtClean="0"/>
              <a:t>Mid-year homestead – own and occupy after Jan 2 but before Dec 1</a:t>
            </a:r>
            <a:r>
              <a:rPr lang="en-US" baseline="30000" dirty="0" smtClean="0"/>
              <a:t>st</a:t>
            </a:r>
            <a:r>
              <a:rPr lang="en-US" dirty="0" smtClean="0"/>
              <a:t> (if purchased non-homesteaded property)</a:t>
            </a:r>
          </a:p>
          <a:p>
            <a:r>
              <a:rPr lang="en-US" dirty="0" smtClean="0"/>
              <a:t>With a few exceptions need only apply once</a:t>
            </a:r>
          </a:p>
          <a:p>
            <a:endParaRPr lang="en-US" dirty="0"/>
          </a:p>
        </p:txBody>
      </p:sp>
      <p:pic>
        <p:nvPicPr>
          <p:cNvPr id="3074" name="Picture 2" descr="C:\Users\sschulz\AppData\Local\Microsoft\Windows\Temporary Internet Files\Content.IE5\ZRQNRERK\MC90043268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338" y="47244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14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tead application.pdf - Adobe Rea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4" y="-152399"/>
            <a:ext cx="9144000" cy="7010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67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Homesteads </a:t>
            </a:r>
            <a:endParaRPr lang="en-US" dirty="0"/>
          </a:p>
        </p:txBody>
      </p:sp>
      <p:pic>
        <p:nvPicPr>
          <p:cNvPr id="4098" name="Picture 2" descr="C:\Users\sschulz\AppData\Local\Microsoft\Windows\Temporary Internet Files\Content.IE5\ZRQNRERK\MP9004007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7772400" cy="504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509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Qualifications to be Agricultural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least 10 contiguous acres used to produce agricultural products (or qualifying land in an eligible conservation program)</a:t>
            </a:r>
          </a:p>
          <a:p>
            <a:r>
              <a:rPr lang="en-US" dirty="0" smtClean="0"/>
              <a:t>Agricultural products defined by statute</a:t>
            </a:r>
          </a:p>
          <a:p>
            <a:r>
              <a:rPr lang="en-US" dirty="0" smtClean="0"/>
              <a:t>The agricultural products must be for sale</a:t>
            </a:r>
          </a:p>
          <a:p>
            <a:pPr lvl="1"/>
            <a:r>
              <a:rPr lang="en-US" dirty="0" smtClean="0"/>
              <a:t>Livestock, dairy animals/products, poultry, fur-bearing animals, nursery, fruit and vegetables</a:t>
            </a:r>
          </a:p>
          <a:p>
            <a:pPr lvl="1"/>
            <a:r>
              <a:rPr lang="en-US" dirty="0" smtClean="0"/>
              <a:t>Fish bred for sale and consumption</a:t>
            </a:r>
          </a:p>
          <a:p>
            <a:pPr lvl="1"/>
            <a:r>
              <a:rPr lang="en-US" dirty="0" smtClean="0"/>
              <a:t>Game birds and waterfowl</a:t>
            </a:r>
          </a:p>
          <a:p>
            <a:pPr lvl="1"/>
            <a:r>
              <a:rPr lang="en-US" dirty="0" smtClean="0"/>
              <a:t>Insects that are primary bred to be used as food for animals</a:t>
            </a:r>
          </a:p>
          <a:p>
            <a:pPr marL="457200" lvl="1" indent="0">
              <a:buNone/>
            </a:pPr>
            <a:endParaRPr lang="en-US" dirty="0" smtClean="0"/>
          </a:p>
        </p:txBody>
      </p:sp>
    </p:spTree>
    <p:extLst>
      <p:ext uri="{BB962C8B-B14F-4D97-AF65-F5344CB8AC3E}">
        <p14:creationId xmlns:p14="http://schemas.microsoft.com/office/powerpoint/2010/main" val="3006464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Homestead rules that only apply to Agricultural Properties</a:t>
            </a:r>
            <a:endParaRPr lang="en-US" dirty="0"/>
          </a:p>
        </p:txBody>
      </p:sp>
      <p:sp>
        <p:nvSpPr>
          <p:cNvPr id="3" name="Content Placeholder 2"/>
          <p:cNvSpPr>
            <a:spLocks noGrp="1"/>
          </p:cNvSpPr>
          <p:nvPr>
            <p:ph idx="1"/>
          </p:nvPr>
        </p:nvSpPr>
        <p:spPr>
          <a:xfrm>
            <a:off x="0" y="1600200"/>
            <a:ext cx="9067800" cy="5105400"/>
          </a:xfrm>
        </p:spPr>
        <p:txBody>
          <a:bodyPr/>
          <a:lstStyle/>
          <a:p>
            <a:r>
              <a:rPr lang="en-US" dirty="0" smtClean="0"/>
              <a:t>Property can be in a corporation, limited liability company, limited partnership, trust, or joint family farm venture</a:t>
            </a:r>
          </a:p>
          <a:p>
            <a:pPr lvl="1"/>
            <a:r>
              <a:rPr lang="en-US" dirty="0" smtClean="0"/>
              <a:t>Must be registered as a family farm with the Minnesota Department of Agricultural </a:t>
            </a:r>
            <a:endParaRPr lang="en-US" dirty="0"/>
          </a:p>
          <a:p>
            <a:pPr lvl="1"/>
            <a:r>
              <a:rPr lang="en-US" dirty="0" smtClean="0"/>
              <a:t>Can have multiple residences within the entities and receive homestead as long as they are a member, partner or shareholder</a:t>
            </a:r>
          </a:p>
          <a:p>
            <a:pPr lvl="1"/>
            <a:r>
              <a:rPr lang="en-US" dirty="0" smtClean="0"/>
              <a:t>Can not link different entities for homesteading</a:t>
            </a:r>
          </a:p>
          <a:p>
            <a:pPr marL="457200" lvl="1" indent="0" algn="r">
              <a:buNone/>
            </a:pPr>
            <a:r>
              <a:rPr lang="en-US" dirty="0" smtClean="0"/>
              <a:t>273.124 subd. 8</a:t>
            </a:r>
            <a:endParaRPr lang="en-US" dirty="0"/>
          </a:p>
          <a:p>
            <a:pPr marL="457200" lvl="1" indent="0">
              <a:buNone/>
            </a:pPr>
            <a:endParaRPr lang="en-US" dirty="0" smtClean="0"/>
          </a:p>
        </p:txBody>
      </p:sp>
    </p:spTree>
    <p:extLst>
      <p:ext uri="{BB962C8B-B14F-4D97-AF65-F5344CB8AC3E}">
        <p14:creationId xmlns:p14="http://schemas.microsoft.com/office/powerpoint/2010/main" val="3080250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2475" y="333375"/>
            <a:ext cx="7132320" cy="2943225"/>
          </a:xfrm>
        </p:spPr>
        <p:txBody>
          <a:bodyPr>
            <a:normAutofit fontScale="92500" lnSpcReduction="10000"/>
          </a:bodyPr>
          <a:lstStyle/>
          <a:p>
            <a:r>
              <a:rPr lang="en-US" dirty="0" smtClean="0"/>
              <a:t>Additional land does not have to be contiguous to the property where the agricultural homestead residence is but still must meet the agricultural definition</a:t>
            </a:r>
          </a:p>
          <a:p>
            <a:pPr lvl="1"/>
            <a:r>
              <a:rPr lang="en-US" dirty="0" smtClean="0"/>
              <a:t>Noncontiguous land can be homesteaded up to four cities or townships or combination thereof away and can cross county lines</a:t>
            </a:r>
            <a:endParaRPr lang="en-US" dirty="0"/>
          </a:p>
        </p:txBody>
      </p:sp>
      <p:pic>
        <p:nvPicPr>
          <p:cNvPr id="5123" name="Picture 3" descr="C:\Users\sschulz\AppData\Local\Microsoft\Windows\Temporary Internet Files\Content.IE5\ZRQNRERK\MP90040140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0"/>
            <a:ext cx="3217862" cy="25737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schulz\AppData\Local\Microsoft\Windows\Temporary Internet Files\Content.IE5\WLKPCFE1\MP90040124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810001"/>
            <a:ext cx="3469443" cy="257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88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956</Words>
  <Application>Microsoft Office PowerPoint</Application>
  <PresentationFormat>On-screen Show (4:3)</PresentationFormat>
  <Paragraphs>132</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Agricultural Homesteads </vt:lpstr>
      <vt:lpstr>Basic set of rules.</vt:lpstr>
      <vt:lpstr>Indicators to help determine primary residency</vt:lpstr>
      <vt:lpstr>General Rules</vt:lpstr>
      <vt:lpstr>PowerPoint Presentation</vt:lpstr>
      <vt:lpstr>Agricultural Homesteads </vt:lpstr>
      <vt:lpstr>Qualifications to be Agricultural</vt:lpstr>
      <vt:lpstr>Homestead rules that only apply to Agricultural Properties</vt:lpstr>
      <vt:lpstr>PowerPoint Presentation</vt:lpstr>
      <vt:lpstr>Relative Agricultural Homestead</vt:lpstr>
      <vt:lpstr>PowerPoint Presentation</vt:lpstr>
      <vt:lpstr>History of Special Ag Homesteads</vt:lpstr>
      <vt:lpstr>Special Agricultural Homestead</vt:lpstr>
      <vt:lpstr>Special Agricultural Homestead</vt:lpstr>
      <vt:lpstr>Special Agricultural Homestead</vt:lpstr>
      <vt:lpstr>Special Agricultural Homestead</vt:lpstr>
      <vt:lpstr>Special Agricultural Homestead</vt:lpstr>
      <vt:lpstr>Special Ag Application Filing Requirements</vt:lpstr>
      <vt:lpstr>Why does everyone want AG?</vt:lpstr>
      <vt:lpstr>History of the Ag Tier Limit</vt:lpstr>
      <vt:lpstr>How the Ag Tier is determined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Homesteads</dc:title>
  <dc:creator>Sue Schulz</dc:creator>
  <cp:lastModifiedBy>Keith Kern</cp:lastModifiedBy>
  <cp:revision>59</cp:revision>
  <dcterms:created xsi:type="dcterms:W3CDTF">2014-03-10T13:11:06Z</dcterms:created>
  <dcterms:modified xsi:type="dcterms:W3CDTF">2014-10-16T13:34:47Z</dcterms:modified>
</cp:coreProperties>
</file>